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3" r:id="rId4"/>
    <p:sldId id="264" r:id="rId5"/>
    <p:sldId id="266" r:id="rId6"/>
    <p:sldId id="271" r:id="rId7"/>
    <p:sldId id="270" r:id="rId8"/>
    <p:sldId id="259" r:id="rId9"/>
    <p:sldId id="260" r:id="rId10"/>
    <p:sldId id="272" r:id="rId11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34" autoAdjust="0"/>
  </p:normalViewPr>
  <p:slideViewPr>
    <p:cSldViewPr>
      <p:cViewPr>
        <p:scale>
          <a:sx n="75" d="100"/>
          <a:sy n="75" d="100"/>
        </p:scale>
        <p:origin x="-3396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996" y="-90"/>
      </p:cViewPr>
      <p:guideLst>
        <p:guide orient="horz" pos="3104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182893-16D6-411E-BD26-F28BD13CE9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86D0CC-19F4-465D-88F0-9B9CC8EDB5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1B02D3-9E99-4876-9973-3AED3300633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056984-6302-48C4-A74D-7C0302D61FD8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AB7463-1D52-4104-96D2-01E0D51D0AB7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0F308B-76E8-49DF-B31A-D280254E0794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95C6AB-233B-4BE4-92A1-3B73095A86ED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9A89B02-A027-4A32-8545-13507B752D4E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7E0C3B-71D1-4531-BF05-B70A53BFC71E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FA8A33-0709-48F9-B553-15BED036F195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CC7512-4A02-4AD6-A763-979159620FDD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P0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4450"/>
            <a:ext cx="10117138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PP0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731963" y="1196975"/>
            <a:ext cx="41354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565400"/>
            <a:ext cx="5399087" cy="1008063"/>
          </a:xfrm>
        </p:spPr>
        <p:txBody>
          <a:bodyPr/>
          <a:lstStyle>
            <a:lvl1pPr algn="r">
              <a:lnSpc>
                <a:spcPct val="80000"/>
              </a:lnSpc>
              <a:defRPr/>
            </a:lvl1pPr>
          </a:lstStyle>
          <a:p>
            <a:pPr lvl="0"/>
            <a:r>
              <a:rPr lang="en-GB" noProof="0" smtClean="0"/>
              <a:t>CLICK TO EDIT </a:t>
            </a:r>
            <a:br>
              <a:rPr lang="en-GB" noProof="0" smtClean="0"/>
            </a:br>
            <a:r>
              <a:rPr lang="en-GB" noProof="0" smtClean="0"/>
              <a:t>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89363"/>
            <a:ext cx="5399087" cy="792162"/>
          </a:xfrm>
        </p:spPr>
        <p:txBody>
          <a:bodyPr/>
          <a:lstStyle>
            <a:lvl1pPr marL="0" indent="0" algn="r">
              <a:lnSpc>
                <a:spcPct val="80000"/>
              </a:lnSpc>
              <a:spcBef>
                <a:spcPct val="0"/>
              </a:spcBef>
              <a:buFontTx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smtClean="0"/>
              <a:t>CLICK TO EDIT SUBMASTER TITLE STYLE</a:t>
            </a: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1258888" y="6462713"/>
            <a:ext cx="1296987" cy="395287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29/05/2013</a:t>
            </a:r>
            <a:endParaRPr lang="en-GB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55875" y="6462713"/>
            <a:ext cx="5688013" cy="395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1FCA4-EFF1-44DC-B8A8-DAF5C0FD41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88FE2-2A13-41A3-8D56-CB12BFF7E2CF}" type="datetime1">
              <a:rPr lang="fr-FR"/>
              <a:pPr>
                <a:defRPr/>
              </a:pPr>
              <a:t>27/05/2013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DBD62-F0C1-482B-9FB1-6B5C617ECB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96975"/>
            <a:ext cx="2058988" cy="5040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29325" cy="5040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9751F-E29D-417F-99A0-41AA4D437C5D}" type="datetime1">
              <a:rPr lang="fr-FR"/>
              <a:pPr>
                <a:defRPr/>
              </a:pPr>
              <a:t>27/05/2013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2D403-60E6-4059-AF05-6B1CE98A39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D239C-CCFA-4601-972C-9F3DD4B8D7D9}" type="datetime1">
              <a:rPr lang="fr-FR"/>
              <a:pPr>
                <a:defRPr/>
              </a:pPr>
              <a:t>27/05/2013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29925-D868-4A1B-BD81-175ACD9935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3A3BD-830B-4343-A6F0-0D6BE0AF6250}" type="datetime1">
              <a:rPr lang="fr-FR"/>
              <a:pPr>
                <a:defRPr/>
              </a:pPr>
              <a:t>27/05/2013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01FF-8EA6-45B4-BACE-B6FBF7716C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F2BAF-7CF9-49A5-A358-867B250D227D}" type="datetime1">
              <a:rPr lang="fr-FR"/>
              <a:pPr>
                <a:defRPr/>
              </a:pPr>
              <a:t>27/05/2013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D796F-D5A0-422C-A857-0C4FE0AAB5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E0C4D-CF84-4B3E-8A17-EEF16938A38A}" type="datetime1">
              <a:rPr lang="fr-FR"/>
              <a:pPr>
                <a:defRPr/>
              </a:pPr>
              <a:t>27/05/2013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3838A-540E-4E58-8057-9CF601F092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C7D99-8DB6-4B4C-8FD9-5E293F45B2E9}" type="datetime1">
              <a:rPr lang="fr-FR"/>
              <a:pPr>
                <a:defRPr/>
              </a:pPr>
              <a:t>27/05/2013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C3F2E-590B-4513-BFB8-ED6C55245C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CEFCC-E772-4EDC-B59B-A55D789C69BC}" type="datetime1">
              <a:rPr lang="fr-FR"/>
              <a:pPr>
                <a:defRPr/>
              </a:pPr>
              <a:t>27/05/2013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1CAA3-5895-4BBB-A7A3-43A3E8A59B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29C0B-5422-44FE-94FF-6D346DDD9072}" type="datetime1">
              <a:rPr lang="fr-FR"/>
              <a:pPr>
                <a:defRPr/>
              </a:pPr>
              <a:t>27/05/2013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A5985-3D98-4C30-A460-E59CBBD848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6BAEF-CCD5-4DE0-B522-8A20B41D64EC}" type="datetime1">
              <a:rPr lang="fr-FR"/>
              <a:pPr>
                <a:defRPr/>
              </a:pPr>
              <a:t>27/05/2013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7AB01-1026-496B-9A13-7055D95C8D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8" name="Picture 16" descr="PP03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541338" y="33338"/>
            <a:ext cx="9685338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0" y="6462713"/>
            <a:ext cx="100806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pPr>
              <a:defRPr/>
            </a:pPr>
            <a:fld id="{4A95EEFD-20C6-4FB0-8E89-E4AF9C0E88AC}" type="datetime1">
              <a:rPr lang="fr-FR"/>
              <a:pPr>
                <a:defRPr/>
              </a:pPr>
              <a:t>27/05/2013</a:t>
            </a:fld>
            <a:endParaRPr lang="en-GB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62713"/>
            <a:ext cx="5543550" cy="395287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Semi-Subsistence Farming (SSF) in the EU</a:t>
            </a:r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462713"/>
            <a:ext cx="900112" cy="39528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461548-ACEE-4315-9F2D-5A199F9C16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4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29/05/2013</a:t>
            </a:r>
            <a:endParaRPr lang="en-GB" smtClean="0"/>
          </a:p>
        </p:txBody>
      </p:sp>
      <p:sp>
        <p:nvSpPr>
          <p:cNvPr id="15362" name="Rectangle 25"/>
          <p:cNvSpPr>
            <a:spLocks noGrp="1" noChangeArrowheads="1"/>
          </p:cNvSpPr>
          <p:nvPr>
            <p:ph type="ftr" sz="quarter" idx="1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r>
              <a:rPr lang="en-US" sz="1400" smtClean="0"/>
              <a:t>Semi-Subsistence Farming (SSF) in the EU</a:t>
            </a:r>
            <a:endParaRPr lang="en-GB" sz="1400" smtClean="0"/>
          </a:p>
        </p:txBody>
      </p:sp>
      <p:sp>
        <p:nvSpPr>
          <p:cNvPr id="15363" name="Rectangle 26"/>
          <p:cNvSpPr>
            <a:spLocks noGrp="1" noChangeArrowheads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fld id="{6BBA494D-7C08-47A2-A5C7-098F4AAA4BC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399087" cy="1008062"/>
          </a:xfrm>
        </p:spPr>
        <p:txBody>
          <a:bodyPr/>
          <a:lstStyle/>
          <a:p>
            <a:pPr algn="ctr" eaLnBrk="1" hangingPunct="1"/>
            <a:r>
              <a:rPr lang="en-US" smtClean="0"/>
              <a:t>Semi-Subsistence Farming (SSF) in the EU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84538"/>
            <a:ext cx="5616575" cy="792162"/>
          </a:xfrm>
        </p:spPr>
        <p:txBody>
          <a:bodyPr/>
          <a:lstStyle/>
          <a:p>
            <a:pPr eaLnBrk="1" hangingPunct="1"/>
            <a:r>
              <a:rPr lang="en-US" sz="2400" smtClean="0"/>
              <a:t>Value and directions of development</a:t>
            </a:r>
            <a:r>
              <a:rPr lang="en-US" smtClean="0"/>
              <a:t> 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0" y="4724400"/>
            <a:ext cx="72009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en-GB" sz="2000" b="1" i="1"/>
              <a:t>Ms Sophia DAVIDOVA, University of Kent</a:t>
            </a:r>
          </a:p>
          <a:p>
            <a:pPr algn="ctr" eaLnBrk="0" hangingPunct="0">
              <a:spcBef>
                <a:spcPct val="20000"/>
              </a:spcBef>
            </a:pPr>
            <a:endParaRPr lang="en-GB" sz="2000" b="1" i="1"/>
          </a:p>
          <a:p>
            <a:pPr algn="ctr" eaLnBrk="0" hangingPunct="0">
              <a:spcBef>
                <a:spcPct val="20000"/>
              </a:spcBef>
            </a:pPr>
            <a:r>
              <a:rPr lang="en-GB" sz="2000" b="1" i="1"/>
              <a:t>         Mr Kenneth THOMSON, University of Aberdeen</a:t>
            </a:r>
            <a:endParaRPr lang="en-US" sz="2000" b="1" i="1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276475"/>
            <a:ext cx="3294063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Recommendations (2)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/>
              <a:t>ENRD</a:t>
            </a:r>
            <a:r>
              <a:rPr lang="en-GB" dirty="0" smtClean="0"/>
              <a:t> - to build capacity among stakeholders representing small and SSFs by: </a:t>
            </a:r>
          </a:p>
          <a:p>
            <a:pPr lvl="1">
              <a:defRPr/>
            </a:pPr>
            <a:r>
              <a:rPr lang="en-GB" dirty="0" smtClean="0">
                <a:ea typeface="+mn-ea"/>
                <a:cs typeface="+mn-cs"/>
              </a:rPr>
              <a:t>promoting a continuing theme on small farms within its portfolio of working groups and conferences</a:t>
            </a:r>
          </a:p>
          <a:p>
            <a:pPr lvl="1">
              <a:defRPr/>
            </a:pPr>
            <a:r>
              <a:rPr lang="en-GB" dirty="0" smtClean="0">
                <a:ea typeface="+mn-ea"/>
                <a:cs typeface="+mn-cs"/>
              </a:rPr>
              <a:t>further research on RD needs and development options for small and SSFs as part of the above</a:t>
            </a:r>
          </a:p>
          <a:p>
            <a:pPr>
              <a:defRPr/>
            </a:pPr>
            <a:r>
              <a:rPr lang="en-GB" b="1" dirty="0" smtClean="0"/>
              <a:t>FADN </a:t>
            </a:r>
            <a:r>
              <a:rPr lang="en-GB" dirty="0" smtClean="0"/>
              <a:t>should be extended (in a modified and simplified form) to capture the wellbeing of small and SSFs and the impact of CAP measures </a:t>
            </a:r>
            <a:endParaRPr lang="en-US" dirty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0338" y="6462713"/>
            <a:ext cx="5543550" cy="395287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sz="1400" smtClean="0"/>
              <a:t>Semi-Subsistence Farming (SSF) in the EU</a:t>
            </a:r>
            <a:endParaRPr lang="en-GB" sz="1400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fld id="{FEE7330F-F408-4ECE-B166-1D071F42BAA8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3797" name="Date Placeholder 3"/>
          <p:cNvSpPr txBox="1">
            <a:spLocks noGrp="1"/>
          </p:cNvSpPr>
          <p:nvPr/>
        </p:nvSpPr>
        <p:spPr bwMode="auto">
          <a:xfrm>
            <a:off x="1619250" y="6462713"/>
            <a:ext cx="10080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z="1200" b="1"/>
              <a:t>29/05/2013</a:t>
            </a:r>
            <a:endParaRPr lang="en-GB" sz="1200" b="1"/>
          </a:p>
          <a:p>
            <a:pPr algn="r"/>
            <a:endParaRPr lang="en-GB" sz="12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mtClean="0"/>
              <a:t>29/05/2013</a:t>
            </a:r>
            <a:endParaRPr lang="en-GB" smtClean="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0338" y="6462713"/>
            <a:ext cx="5543550" cy="395287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sz="1400" smtClean="0"/>
              <a:t>Semi-Subsistence Farming (SSF) in the EU</a:t>
            </a:r>
            <a:endParaRPr lang="en-GB" sz="140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fld id="{6D950BE4-6B7F-47E2-86C4-37E9BA48AE6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Study Objectives and Approach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960813"/>
          </a:xfrm>
        </p:spPr>
        <p:txBody>
          <a:bodyPr/>
          <a:lstStyle/>
          <a:p>
            <a:pPr eaLnBrk="1" hangingPunct="1"/>
            <a:r>
              <a:rPr lang="en-GB" smtClean="0"/>
              <a:t>To assess the value of semi-subsistence farming in the EU, and the directions for its development</a:t>
            </a:r>
          </a:p>
          <a:p>
            <a:pPr eaLnBrk="1" hangingPunct="1"/>
            <a:r>
              <a:rPr lang="en-GB" smtClean="0"/>
              <a:t>To evaluate the effectiveness of current and proposed CAP measures, and to draw up a set of policy recommendations </a:t>
            </a:r>
          </a:p>
          <a:p>
            <a:pPr eaLnBrk="1" hangingPunct="1"/>
            <a:r>
              <a:rPr lang="en-GB" smtClean="0"/>
              <a:t>Case studies in: Bulgaria, Poland, Romania (NMS-12); Greece, Italy, Portugal (EU-15); interviews in: Hungary, Malta, Slovenia</a:t>
            </a:r>
          </a:p>
          <a:p>
            <a:pPr eaLnBrk="1" hangingPunct="1"/>
            <a:r>
              <a:rPr lang="en-GB" smtClean="0"/>
              <a:t>Statistical analysis and existing studies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large is the small and SSF sector in EU? (millions of farms, 2010)</a:t>
            </a:r>
          </a:p>
        </p:txBody>
      </p:sp>
      <p:graphicFrame>
        <p:nvGraphicFramePr>
          <p:cNvPr id="6222" name="Group 78"/>
          <p:cNvGraphicFramePr>
            <a:graphicFrameLocks noGrp="1"/>
          </p:cNvGraphicFramePr>
          <p:nvPr>
            <p:ph idx="1"/>
          </p:nvPr>
        </p:nvGraphicFramePr>
        <p:xfrm>
          <a:off x="544513" y="2276475"/>
          <a:ext cx="8204200" cy="1382713"/>
        </p:xfrm>
        <a:graphic>
          <a:graphicData uri="http://schemas.openxmlformats.org/drawingml/2006/table">
            <a:tbl>
              <a:tblPr/>
              <a:tblGrid>
                <a:gridCol w="1866900"/>
                <a:gridCol w="868362"/>
                <a:gridCol w="1366838"/>
                <a:gridCol w="1366837"/>
                <a:gridCol w="1368425"/>
                <a:gridCol w="1366838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Up to 2ha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Up to 5ha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SO up to €2,000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SO up to €8,000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EU-27 total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12.1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5.6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8.1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8.5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NMS-12 total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6.8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3.9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5.3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5.8</a:t>
                      </a:r>
                    </a:p>
                  </a:txBody>
                  <a:tcPr marL="91449" marR="91449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sp>
        <p:nvSpPr>
          <p:cNvPr id="1948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mtClean="0"/>
              <a:t>29/05/2013</a:t>
            </a:r>
            <a:endParaRPr lang="en-GB" smtClean="0"/>
          </a:p>
          <a:p>
            <a:pPr algn="r"/>
            <a:endParaRPr lang="en-GB" smtClean="0"/>
          </a:p>
        </p:txBody>
      </p:sp>
      <p:sp>
        <p:nvSpPr>
          <p:cNvPr id="1948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0338" y="6462713"/>
            <a:ext cx="5543550" cy="395287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sz="1400" smtClean="0"/>
              <a:t>Semi-Subsistence Farming (SSF) in the EU</a:t>
            </a:r>
            <a:endParaRPr lang="en-GB" sz="1400" smtClean="0"/>
          </a:p>
        </p:txBody>
      </p:sp>
      <p:sp>
        <p:nvSpPr>
          <p:cNvPr id="19490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fld id="{1B3738DA-DB40-4E83-BCE0-08B939F35222}" type="slidenum">
              <a:rPr lang="en-GB" smtClean="0"/>
              <a:pPr/>
              <a:t>3</a:t>
            </a:fld>
            <a:endParaRPr lang="en-GB" smtClean="0"/>
          </a:p>
        </p:txBody>
      </p:sp>
      <p:graphicFrame>
        <p:nvGraphicFramePr>
          <p:cNvPr id="6221" name="Group 77"/>
          <p:cNvGraphicFramePr>
            <a:graphicFrameLocks noGrp="1"/>
          </p:cNvGraphicFramePr>
          <p:nvPr/>
        </p:nvGraphicFramePr>
        <p:xfrm>
          <a:off x="506413" y="3789363"/>
          <a:ext cx="8280400" cy="742950"/>
        </p:xfrm>
        <a:graphic>
          <a:graphicData uri="http://schemas.openxmlformats.org/drawingml/2006/table">
            <a:tbl>
              <a:tblPr/>
              <a:tblGrid>
                <a:gridCol w="1905000"/>
                <a:gridCol w="855662"/>
                <a:gridCol w="1379538"/>
                <a:gridCol w="1379537"/>
                <a:gridCol w="1381125"/>
                <a:gridCol w="13795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EU-27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SSFs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5.8</a:t>
                      </a: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3.9</a:t>
                      </a: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5.5</a:t>
                      </a: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NMS-12 SSFs</a:t>
                      </a: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5.0</a:t>
                      </a: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4.4</a:t>
                      </a: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4.7</a:t>
                      </a: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sp>
        <p:nvSpPr>
          <p:cNvPr id="19514" name="TextBox 8"/>
          <p:cNvSpPr txBox="1">
            <a:spLocks noChangeArrowheads="1"/>
          </p:cNvSpPr>
          <p:nvPr/>
        </p:nvSpPr>
        <p:spPr bwMode="auto">
          <a:xfrm>
            <a:off x="544513" y="4724400"/>
            <a:ext cx="83486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Semi-subsistence farmers: </a:t>
            </a:r>
          </a:p>
          <a:p>
            <a:pPr marL="742950" lvl="1" indent="-285750">
              <a:buFontTx/>
              <a:buChar char="•"/>
            </a:pPr>
            <a:r>
              <a:rPr lang="en-GB"/>
              <a:t>sell less than 50% of production, produce predominantly for own household consumption</a:t>
            </a:r>
          </a:p>
          <a:p>
            <a:pPr marL="742950" lvl="1" indent="-285750">
              <a:buFontTx/>
              <a:buChar char="•"/>
            </a:pPr>
            <a:r>
              <a:rPr lang="en-GB"/>
              <a:t>are still pervasive in EU, despite structural change over time</a:t>
            </a:r>
          </a:p>
          <a:p>
            <a:pPr marL="742950" lvl="1" indent="-285750">
              <a:buFontTx/>
              <a:buChar char="•"/>
            </a:pPr>
            <a:r>
              <a:rPr lang="en-GB"/>
              <a:t>are typically family-run, small-scale, often elderly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792163"/>
          </a:xfrm>
        </p:spPr>
        <p:txBody>
          <a:bodyPr/>
          <a:lstStyle/>
          <a:p>
            <a:r>
              <a:rPr lang="en-GB" sz="2400" smtClean="0"/>
              <a:t>Roles of small and SSFs in rural Europe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176713"/>
          </a:xfrm>
        </p:spPr>
        <p:txBody>
          <a:bodyPr/>
          <a:lstStyle/>
          <a:p>
            <a:r>
              <a:rPr lang="en-GB" smtClean="0"/>
              <a:t>Contribute to:</a:t>
            </a:r>
          </a:p>
          <a:p>
            <a:pPr lvl="1"/>
            <a:r>
              <a:rPr lang="en-GB" smtClean="0"/>
              <a:t>household budgets, food security at household level, mitigation of rural poverty</a:t>
            </a:r>
          </a:p>
          <a:p>
            <a:pPr lvl="1"/>
            <a:r>
              <a:rPr lang="en-GB" smtClean="0"/>
              <a:t>scenic landscapes and farmed biodiversity</a:t>
            </a:r>
          </a:p>
          <a:p>
            <a:pPr lvl="1"/>
            <a:r>
              <a:rPr lang="en-GB" smtClean="0"/>
              <a:t>local foods, short-supply chain</a:t>
            </a:r>
          </a:p>
          <a:p>
            <a:pPr lvl="1"/>
            <a:r>
              <a:rPr lang="en-GB" smtClean="0"/>
              <a:t>wider rural economy (off-farm jobs, services)</a:t>
            </a:r>
          </a:p>
          <a:p>
            <a:pPr lvl="1">
              <a:buFont typeface="Arial" charset="0"/>
              <a:buChar char="•"/>
            </a:pPr>
            <a:endParaRPr lang="en-GB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0338" y="6462713"/>
            <a:ext cx="5543550" cy="395287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sz="1400" smtClean="0"/>
              <a:t>Semi-Subsistence Farming (SSF) in the EU</a:t>
            </a:r>
            <a:endParaRPr lang="en-GB" sz="140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fld id="{50042F6B-EDBE-4BBF-986A-81D39294AD1A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1509" name="Date Placeholder 3"/>
          <p:cNvSpPr txBox="1">
            <a:spLocks noGrp="1"/>
          </p:cNvSpPr>
          <p:nvPr/>
        </p:nvSpPr>
        <p:spPr bwMode="auto">
          <a:xfrm>
            <a:off x="1763713" y="6462713"/>
            <a:ext cx="10080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z="1200" b="1"/>
              <a:t>29/05/2013</a:t>
            </a:r>
            <a:endParaRPr lang="en-GB" sz="1200" b="1"/>
          </a:p>
          <a:p>
            <a:pPr algn="r"/>
            <a:endParaRPr lang="en-GB" sz="12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EU Policy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5288" y="1700213"/>
            <a:ext cx="8518525" cy="4176712"/>
          </a:xfrm>
        </p:spPr>
        <p:txBody>
          <a:bodyPr/>
          <a:lstStyle/>
          <a:p>
            <a:pPr eaLnBrk="1" hangingPunct="1"/>
            <a:r>
              <a:rPr lang="en-GB" smtClean="0"/>
              <a:t>CAP Pillar 1: </a:t>
            </a:r>
          </a:p>
          <a:p>
            <a:pPr lvl="1" eaLnBrk="1" hangingPunct="1"/>
            <a:r>
              <a:rPr lang="en-GB" smtClean="0"/>
              <a:t>minimum payment rates often above “standard” €100 (e.g. Romania €200); </a:t>
            </a:r>
            <a:r>
              <a:rPr lang="en-GB" b="1" smtClean="0"/>
              <a:t>most SSFs do not benefit</a:t>
            </a:r>
          </a:p>
          <a:p>
            <a:pPr lvl="1" eaLnBrk="1" hangingPunct="1"/>
            <a:r>
              <a:rPr lang="en-GB" smtClean="0"/>
              <a:t>commodity market support not focused on sectors of major small and SSF importance </a:t>
            </a:r>
          </a:p>
          <a:p>
            <a:pPr eaLnBrk="1" hangingPunct="1"/>
            <a:r>
              <a:rPr lang="en-US" smtClean="0"/>
              <a:t>CAP Pillar 2: </a:t>
            </a:r>
          </a:p>
          <a:p>
            <a:pPr lvl="1" eaLnBrk="1" hangingPunct="1"/>
            <a:r>
              <a:rPr lang="en-US" smtClean="0"/>
              <a:t>few RDP schemes targeted to small and SSFs by MS RDPs (“large farm bias”)</a:t>
            </a:r>
          </a:p>
          <a:p>
            <a:pPr eaLnBrk="1" hangingPunct="1"/>
            <a:r>
              <a:rPr lang="en-US" smtClean="0"/>
              <a:t>Structural measures may help SSFs indirectly</a:t>
            </a:r>
          </a:p>
          <a:p>
            <a:pPr eaLnBrk="1" hangingPunct="1"/>
            <a:r>
              <a:rPr lang="en-US" smtClean="0"/>
              <a:t>Food chain measures not of much SSF benefit</a:t>
            </a:r>
          </a:p>
        </p:txBody>
      </p:sp>
      <p:sp>
        <p:nvSpPr>
          <p:cNvPr id="23555" name="Footer Placeholder 4"/>
          <p:cNvSpPr txBox="1">
            <a:spLocks noGrp="1"/>
          </p:cNvSpPr>
          <p:nvPr/>
        </p:nvSpPr>
        <p:spPr bwMode="auto">
          <a:xfrm>
            <a:off x="2700338" y="6462713"/>
            <a:ext cx="5543550" cy="395287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chemeClr val="bg1"/>
                </a:solidFill>
              </a:rPr>
              <a:t>Semi-Subsistence Farming (SSF) in the EU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23556" name="Slide Number Placeholder 5"/>
          <p:cNvSpPr txBox="1">
            <a:spLocks noGrp="1"/>
          </p:cNvSpPr>
          <p:nvPr/>
        </p:nvSpPr>
        <p:spPr bwMode="auto">
          <a:xfrm>
            <a:off x="8243888" y="6462713"/>
            <a:ext cx="900112" cy="3952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8A4F226-CCDE-4511-945F-D270695F2C1D}" type="slidenum">
              <a:rPr lang="en-GB" sz="1200" b="1">
                <a:solidFill>
                  <a:schemeClr val="bg1"/>
                </a:solidFill>
              </a:rPr>
              <a:pPr/>
              <a:t>5</a:t>
            </a:fld>
            <a:endParaRPr lang="en-GB" sz="1200" b="1">
              <a:solidFill>
                <a:schemeClr val="bg1"/>
              </a:solidFill>
            </a:endParaRPr>
          </a:p>
        </p:txBody>
      </p:sp>
      <p:sp>
        <p:nvSpPr>
          <p:cNvPr id="23557" name="Date Placeholder 3"/>
          <p:cNvSpPr txBox="1">
            <a:spLocks noGrp="1"/>
          </p:cNvSpPr>
          <p:nvPr/>
        </p:nvSpPr>
        <p:spPr bwMode="auto">
          <a:xfrm>
            <a:off x="1619250" y="6462713"/>
            <a:ext cx="10080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z="1200" b="1"/>
              <a:t>29/05/2013</a:t>
            </a:r>
            <a:endParaRPr lang="en-GB" sz="1200" b="1"/>
          </a:p>
          <a:p>
            <a:pPr algn="r"/>
            <a:endParaRPr lang="en-GB" sz="12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Share of farms benefitting from some RD measures (% of all farms in the size group)</a:t>
            </a:r>
            <a:endParaRPr 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276475"/>
          <a:ext cx="8229600" cy="31337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6528"/>
                <a:gridCol w="1152128"/>
                <a:gridCol w="1080120"/>
                <a:gridCol w="1224136"/>
                <a:gridCol w="1080120"/>
                <a:gridCol w="850910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RD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Bulgaria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Romania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Greece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Portugal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Farms larger</a:t>
                      </a:r>
                      <a:r>
                        <a:rPr lang="en-GB" b="1" baseline="0" dirty="0" smtClean="0"/>
                        <a:t> than 5 ha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Agri</a:t>
                      </a:r>
                      <a:r>
                        <a:rPr lang="en-GB" dirty="0" smtClean="0"/>
                        <a:t>-environment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Modernisation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Farms smaller than 5 ha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Agri</a:t>
                      </a:r>
                      <a:r>
                        <a:rPr lang="en-GB" dirty="0" smtClean="0"/>
                        <a:t>-environment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Modernisation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0338" y="6462713"/>
            <a:ext cx="5543550" cy="395287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sz="1400" smtClean="0"/>
              <a:t>Semi-Subsistence Farming (SSF) in the EU</a:t>
            </a:r>
            <a:endParaRPr lang="en-GB" sz="1400" smtClean="0"/>
          </a:p>
        </p:txBody>
      </p:sp>
      <p:sp>
        <p:nvSpPr>
          <p:cNvPr id="25669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fld id="{6CFBF40C-AB85-4284-809A-4EB05E5FD72F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5670" name="TextBox 7"/>
          <p:cNvSpPr txBox="1">
            <a:spLocks noChangeArrowheads="1"/>
          </p:cNvSpPr>
          <p:nvPr/>
        </p:nvSpPr>
        <p:spPr bwMode="auto">
          <a:xfrm>
            <a:off x="611188" y="5732463"/>
            <a:ext cx="6840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Source: Authors’ computation based on Eurostat 2010</a:t>
            </a:r>
            <a:endParaRPr lang="en-US"/>
          </a:p>
        </p:txBody>
      </p:sp>
      <p:sp>
        <p:nvSpPr>
          <p:cNvPr id="25671" name="Date Placeholder 3"/>
          <p:cNvSpPr txBox="1">
            <a:spLocks noGrp="1"/>
          </p:cNvSpPr>
          <p:nvPr/>
        </p:nvSpPr>
        <p:spPr bwMode="auto">
          <a:xfrm>
            <a:off x="1619250" y="6462713"/>
            <a:ext cx="10080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z="1200" b="1"/>
              <a:t>29/05/2013</a:t>
            </a:r>
            <a:endParaRPr lang="en-GB" sz="1200" b="1"/>
          </a:p>
          <a:p>
            <a:pPr algn="r"/>
            <a:endParaRPr lang="en-GB" sz="12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Proposed EU Policy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9138"/>
            <a:ext cx="8229600" cy="4248150"/>
          </a:xfrm>
        </p:spPr>
        <p:txBody>
          <a:bodyPr/>
          <a:lstStyle/>
          <a:p>
            <a:pPr eaLnBrk="1" hangingPunct="1"/>
            <a:r>
              <a:rPr lang="en-US" b="1" smtClean="0"/>
              <a:t>Core CAP reform proposals will hardly affect SSFs</a:t>
            </a:r>
          </a:p>
          <a:p>
            <a:pPr eaLnBrk="1" hangingPunct="1"/>
            <a:r>
              <a:rPr lang="en-GB" b="1" smtClean="0"/>
              <a:t>Small farmers scheme</a:t>
            </a:r>
            <a:r>
              <a:rPr lang="en-GB" smtClean="0"/>
              <a:t> offers a substantial simplification </a:t>
            </a:r>
          </a:p>
          <a:p>
            <a:pPr eaLnBrk="1" hangingPunct="1"/>
            <a:r>
              <a:rPr lang="en-GB" smtClean="0"/>
              <a:t>Reformed Pillar 2 requires </a:t>
            </a:r>
            <a:r>
              <a:rPr lang="en-GB" b="1" smtClean="0"/>
              <a:t>appropriate design and delivery mechanisms for small and SSFs</a:t>
            </a:r>
          </a:p>
          <a:p>
            <a:pPr eaLnBrk="1" hangingPunct="1"/>
            <a:r>
              <a:rPr lang="en-GB" smtClean="0"/>
              <a:t>Food sector proposals unlikely to match farms (location, type) most in need of adding value (e.g. in remote NMS areas) and market potential </a:t>
            </a:r>
            <a:endParaRPr lang="en-US" smtClean="0"/>
          </a:p>
        </p:txBody>
      </p:sp>
      <p:sp>
        <p:nvSpPr>
          <p:cNvPr id="27651" name="Footer Placeholder 4"/>
          <p:cNvSpPr txBox="1">
            <a:spLocks noGrp="1"/>
          </p:cNvSpPr>
          <p:nvPr/>
        </p:nvSpPr>
        <p:spPr bwMode="auto">
          <a:xfrm>
            <a:off x="2700338" y="6462713"/>
            <a:ext cx="5543550" cy="395287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chemeClr val="bg1"/>
                </a:solidFill>
              </a:rPr>
              <a:t>Semi-Subsistence Farming (SSF) in the EU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27652" name="Slide Number Placeholder 5"/>
          <p:cNvSpPr txBox="1">
            <a:spLocks noGrp="1"/>
          </p:cNvSpPr>
          <p:nvPr/>
        </p:nvSpPr>
        <p:spPr bwMode="auto">
          <a:xfrm>
            <a:off x="8243888" y="6462713"/>
            <a:ext cx="900112" cy="3952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D11144F-802A-45A4-B7D3-3C066D6E8046}" type="slidenum">
              <a:rPr lang="en-GB" sz="1200" b="1">
                <a:solidFill>
                  <a:schemeClr val="bg1"/>
                </a:solidFill>
              </a:rPr>
              <a:pPr/>
              <a:t>7</a:t>
            </a:fld>
            <a:endParaRPr lang="en-GB" sz="1200" b="1">
              <a:solidFill>
                <a:schemeClr val="bg1"/>
              </a:solidFill>
            </a:endParaRPr>
          </a:p>
        </p:txBody>
      </p:sp>
      <p:sp>
        <p:nvSpPr>
          <p:cNvPr id="27653" name="Date Placeholder 3"/>
          <p:cNvSpPr txBox="1">
            <a:spLocks noGrp="1"/>
          </p:cNvSpPr>
          <p:nvPr/>
        </p:nvSpPr>
        <p:spPr bwMode="auto">
          <a:xfrm>
            <a:off x="1619250" y="6462713"/>
            <a:ext cx="10080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z="1200" b="1"/>
              <a:t>29/05/2013</a:t>
            </a:r>
            <a:endParaRPr lang="en-GB" sz="1200" b="1"/>
          </a:p>
          <a:p>
            <a:pPr algn="r"/>
            <a:endParaRPr lang="en-GB" sz="12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Conclusions 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Current CAP does not “fit” small and SSFs</a:t>
            </a:r>
          </a:p>
          <a:p>
            <a:pPr eaLnBrk="1" hangingPunct="1"/>
            <a:r>
              <a:rPr lang="en-GB" smtClean="0"/>
              <a:t>SSF development paths: </a:t>
            </a:r>
          </a:p>
          <a:p>
            <a:pPr lvl="1" eaLnBrk="1" hangingPunct="1"/>
            <a:r>
              <a:rPr lang="en-GB" smtClean="0"/>
              <a:t>1/ disappearance; land absorbed or abandoned </a:t>
            </a:r>
          </a:p>
          <a:p>
            <a:pPr lvl="1" eaLnBrk="1" hangingPunct="1"/>
            <a:r>
              <a:rPr lang="en-GB" smtClean="0"/>
              <a:t>2/ transformation to more commercialised farms</a:t>
            </a:r>
          </a:p>
          <a:p>
            <a:pPr lvl="1" eaLnBrk="1" hangingPunct="1"/>
            <a:r>
              <a:rPr lang="en-GB" smtClean="0"/>
              <a:t>3/ continuation, e.g. part-time farming </a:t>
            </a:r>
          </a:p>
          <a:p>
            <a:pPr eaLnBrk="1" hangingPunct="1"/>
            <a:r>
              <a:rPr lang="en-GB" smtClean="0"/>
              <a:t>Support to small and SSFs needs to be built around “public good” arguments, and their value beyond production of food, fibre, biomass</a:t>
            </a:r>
          </a:p>
          <a:p>
            <a:pPr eaLnBrk="1" hangingPunct="1"/>
            <a:endParaRPr lang="en-GB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0338" y="6462713"/>
            <a:ext cx="5543550" cy="395287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sz="1400" smtClean="0"/>
              <a:t>Semi-Subsistence Farming (SSF) in the EU</a:t>
            </a:r>
            <a:endParaRPr lang="en-GB" sz="14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fld id="{6944D249-1326-45C4-97DF-B0EEEF2D9BB6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9701" name="Date Placeholder 3"/>
          <p:cNvSpPr txBox="1">
            <a:spLocks noGrp="1"/>
          </p:cNvSpPr>
          <p:nvPr/>
        </p:nvSpPr>
        <p:spPr bwMode="auto">
          <a:xfrm>
            <a:off x="1619250" y="6462713"/>
            <a:ext cx="10080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z="1200" b="1"/>
              <a:t>29/05/2013</a:t>
            </a:r>
            <a:endParaRPr lang="en-GB" sz="1200" b="1"/>
          </a:p>
          <a:p>
            <a:pPr algn="r"/>
            <a:endParaRPr lang="en-GB" sz="12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76263"/>
          </a:xfrm>
        </p:spPr>
        <p:txBody>
          <a:bodyPr/>
          <a:lstStyle/>
          <a:p>
            <a:pPr eaLnBrk="1" hangingPunct="1"/>
            <a:r>
              <a:rPr lang="en-US" smtClean="0"/>
              <a:t>Recommendations (1)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Pillar 1: Implement a </a:t>
            </a:r>
            <a:r>
              <a:rPr lang="en-GB" b="1" smtClean="0"/>
              <a:t>small farmers scheme </a:t>
            </a:r>
            <a:r>
              <a:rPr lang="en-GB" smtClean="0"/>
              <a:t>in line with EP proposals, i.e. voluntary amongst MSs but open to all holdings under certain thresholds </a:t>
            </a:r>
          </a:p>
          <a:p>
            <a:pPr eaLnBrk="1" hangingPunct="1"/>
            <a:r>
              <a:rPr lang="en-GB" smtClean="0"/>
              <a:t>Pillar 2: either a/ to demonstrate how RDP takes care of the needs of small and SSFs or if not b/ to design a </a:t>
            </a:r>
            <a:r>
              <a:rPr lang="en-GB" b="1" smtClean="0"/>
              <a:t>sub-programme</a:t>
            </a:r>
            <a:r>
              <a:rPr lang="en-GB" i="1" smtClean="0"/>
              <a:t> </a:t>
            </a:r>
            <a:endParaRPr lang="en-GB" smtClean="0"/>
          </a:p>
          <a:p>
            <a:pPr lvl="1" eaLnBrk="1" hangingPunct="1"/>
            <a:r>
              <a:rPr lang="en-GB" smtClean="0"/>
              <a:t>Additional </a:t>
            </a:r>
            <a:r>
              <a:rPr lang="en-GB" b="1" smtClean="0"/>
              <a:t>technical assistance </a:t>
            </a:r>
            <a:r>
              <a:rPr lang="en-GB" smtClean="0"/>
              <a:t>for design and implementation of the targeted sub-programme</a:t>
            </a:r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0338" y="6462713"/>
            <a:ext cx="5543550" cy="395287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US" sz="1400" smtClean="0"/>
              <a:t>Semi-Subsistence Farming (SSF) in the EU</a:t>
            </a:r>
            <a:endParaRPr lang="en-GB" sz="1400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fld id="{D92D25B0-28A7-48D8-9F39-97C224AF65B7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1749" name="Date Placeholder 3"/>
          <p:cNvSpPr txBox="1">
            <a:spLocks noGrp="1"/>
          </p:cNvSpPr>
          <p:nvPr/>
        </p:nvSpPr>
        <p:spPr bwMode="auto">
          <a:xfrm>
            <a:off x="1763713" y="6462713"/>
            <a:ext cx="10080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z="1200" b="1"/>
              <a:t>29/05/2013</a:t>
            </a:r>
            <a:endParaRPr lang="en-GB" sz="1200" b="1"/>
          </a:p>
          <a:p>
            <a:pPr algn="r"/>
            <a:endParaRPr lang="en-GB" sz="1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664</Words>
  <Application>Microsoft Office PowerPoint</Application>
  <PresentationFormat>On-screen Show (4:3)</PresentationFormat>
  <Paragraphs>157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Default Design</vt:lpstr>
      <vt:lpstr>Default Design</vt:lpstr>
      <vt:lpstr>Semi-Subsistence Farming (SSF) in the EU</vt:lpstr>
      <vt:lpstr>Study Objectives and Approach</vt:lpstr>
      <vt:lpstr>How large is the small and SSF sector in EU? (millions of farms, 2010)</vt:lpstr>
      <vt:lpstr>Roles of small and SSFs in rural Europe</vt:lpstr>
      <vt:lpstr>Current EU Policy</vt:lpstr>
      <vt:lpstr>Share of farms benefitting from some RD measures (% of all farms in the size group)</vt:lpstr>
      <vt:lpstr>Proposed EU Policy</vt:lpstr>
      <vt:lpstr>Conclusions </vt:lpstr>
      <vt:lpstr>Recommendations (1)</vt:lpstr>
      <vt:lpstr>Recommendations (2)</vt:lpstr>
    </vt:vector>
  </TitlesOfParts>
  <Company>OPOCE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chiapre</dc:creator>
  <cp:lastModifiedBy>Francesco Tropea</cp:lastModifiedBy>
  <cp:revision>54</cp:revision>
  <dcterms:created xsi:type="dcterms:W3CDTF">2009-07-06T12:22:53Z</dcterms:created>
  <dcterms:modified xsi:type="dcterms:W3CDTF">2013-05-27T09:46:24Z</dcterms:modified>
</cp:coreProperties>
</file>